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267" r:id="rId3"/>
    <p:sldId id="258" r:id="rId4"/>
    <p:sldId id="261" r:id="rId5"/>
    <p:sldId id="259" r:id="rId6"/>
    <p:sldId id="260" r:id="rId7"/>
    <p:sldId id="262" r:id="rId8"/>
    <p:sldId id="263" r:id="rId9"/>
    <p:sldId id="257" r:id="rId10"/>
    <p:sldId id="266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816" userDrawn="1">
          <p15:clr>
            <a:srgbClr val="A4A3A4"/>
          </p15:clr>
        </p15:guide>
        <p15:guide id="2" pos="2088" userDrawn="1">
          <p15:clr>
            <a:srgbClr val="A4A3A4"/>
          </p15:clr>
        </p15:guide>
        <p15:guide id="3" pos="288" userDrawn="1">
          <p15:clr>
            <a:srgbClr val="A4A3A4"/>
          </p15:clr>
        </p15:guide>
        <p15:guide id="4" pos="3840" userDrawn="1">
          <p15:clr>
            <a:srgbClr val="A4A3A4"/>
          </p15:clr>
        </p15:guide>
        <p15:guide id="5" orient="horz" pos="264" userDrawn="1">
          <p15:clr>
            <a:srgbClr val="A4A3A4"/>
          </p15:clr>
        </p15:guide>
        <p15:guide id="8" pos="4968" userDrawn="1">
          <p15:clr>
            <a:srgbClr val="A4A3A4"/>
          </p15:clr>
        </p15:guide>
        <p15:guide id="9" orient="horz" pos="1560" userDrawn="1">
          <p15:clr>
            <a:srgbClr val="A4A3A4"/>
          </p15:clr>
        </p15:guide>
        <p15:guide id="10" pos="1944" userDrawn="1">
          <p15:clr>
            <a:srgbClr val="A4A3A4"/>
          </p15:clr>
        </p15:guide>
        <p15:guide id="11" orient="horz" pos="2784" userDrawn="1">
          <p15:clr>
            <a:srgbClr val="A4A3A4"/>
          </p15:clr>
        </p15:guide>
        <p15:guide id="12" orient="horz" pos="624" userDrawn="1">
          <p15:clr>
            <a:srgbClr val="A4A3A4"/>
          </p15:clr>
        </p15:guide>
        <p15:guide id="13" pos="172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85FF"/>
    <a:srgbClr val="692F8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355"/>
    <p:restoredTop sz="86463"/>
  </p:normalViewPr>
  <p:slideViewPr>
    <p:cSldViewPr snapToGrid="0" snapToObjects="1" showGuides="1">
      <p:cViewPr varScale="1">
        <p:scale>
          <a:sx n="109" d="100"/>
          <a:sy n="109" d="100"/>
        </p:scale>
        <p:origin x="192" y="504"/>
      </p:cViewPr>
      <p:guideLst>
        <p:guide orient="horz" pos="816"/>
        <p:guide pos="2088"/>
        <p:guide pos="288"/>
        <p:guide pos="3840"/>
        <p:guide orient="horz" pos="264"/>
        <p:guide pos="4968"/>
        <p:guide orient="horz" pos="1560"/>
        <p:guide pos="1944"/>
        <p:guide orient="horz" pos="2784"/>
        <p:guide orient="horz" pos="624"/>
        <p:guide pos="172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40" d="100"/>
        <a:sy n="140" d="100"/>
      </p:scale>
      <p:origin x="0" y="0"/>
    </p:cViewPr>
  </p:sorterViewPr>
  <p:notesViewPr>
    <p:cSldViewPr snapToGrid="0" snapToObjects="1" showGuides="1">
      <p:cViewPr varScale="1">
        <p:scale>
          <a:sx n="120" d="100"/>
          <a:sy n="120" d="100"/>
        </p:scale>
        <p:origin x="3824" y="20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F079A51B-9E20-4D43-9C34-41ADA493610F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C31F91B-F098-9A43-BFCA-CE7922A6FC3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7E679A-F39B-984A-A4D6-FBEF220D7385}" type="datetimeFigureOut">
              <a:rPr lang="en-US" smtClean="0"/>
              <a:t>1/29/20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C6550EB-F903-6944-8CEA-1DF872FBF56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01AD60E-08D1-2240-9426-21711AA7D433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0FA9C7-D9F7-E54F-990C-DA1384316A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721606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E70E72-246C-5E46-BADA-31BDE1A606DA}" type="datetimeFigureOut">
              <a:rPr lang="en-US" smtClean="0"/>
              <a:t>1/29/20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098602-5492-8042-96C8-1CE5FA5A19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44639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C098602-5492-8042-96C8-1CE5FA5A19C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82185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C098602-5492-8042-96C8-1CE5FA5A19CD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11288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FEDB12-A987-6F4B-B54A-DAE1FFCFC50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0248297-E122-714B-9A01-B9194F9BAFF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40158048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C8261E-3337-154C-8A0C-1B51F738EA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6E4991-6EE6-8E4D-931C-9C3DAF632E1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9347994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75E193-AA05-024F-B982-9DFED3DA9BA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892C9D6-61A6-EE4A-A4B4-0E946967A82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4311198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C70C30-119B-5440-B532-6149BA7A41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CCA93C-E6AA-1B45-BD76-B95017A0505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1355138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B1B84A-D163-2F4A-825E-96C784D2A7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EF32E23-E0AA-7940-A211-971AABD5AB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423078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63F0BC-D9DF-2340-86F3-B084D9FC32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C08224-0B10-164F-812F-7D62000362A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116A40A-6E8B-F546-AF13-74E311AB9B5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7065907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D3A994-822E-544E-B026-8D18D45E45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1E0E4F-5D6F-A743-B7FB-B90149920A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5D0D12D-A854-F847-86CB-45328DF5ADE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492B5E7-BE43-894D-B426-D01C6C48C60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A264493-55D6-6F4C-91E7-D043A7631C1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0685568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27589D-E84B-A946-9017-BA3EA91692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0360" y="253365"/>
            <a:ext cx="10515600" cy="915035"/>
          </a:xfrm>
        </p:spPr>
        <p:txBody>
          <a:bodyPr/>
          <a:lstStyle>
            <a:lvl1pPr>
              <a:defRPr b="1" i="0">
                <a:solidFill>
                  <a:schemeClr val="bg1">
                    <a:lumMod val="50000"/>
                  </a:schemeClr>
                </a:solidFill>
                <a:latin typeface="Gotham Medium" pitchFamily="2" charset="0"/>
                <a:cs typeface="Gotham Medium" pitchFamily="2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129596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88" userDrawn="1">
          <p15:clr>
            <a:srgbClr val="FBAE40"/>
          </p15:clr>
        </p15:guide>
        <p15:guide id="2" pos="7392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94589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89C44C-0AA6-7348-8A9D-C72DBB1BE6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84D22C-D86E-C74F-B434-63609C5883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2EF3A4B-9DA1-7646-A146-A255C580E59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551466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E48A93-722C-0F46-8CCC-4B6FC042CE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CC7A8B6-1A39-C14B-A451-3E6E736A3D2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1780D6C-C793-9145-9362-A85C8091157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635298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s://orcid.org/0000-0003-3585-6733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6EABA30-59BF-F749-A23B-B78912ED28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D4F1EAC-E7AB-B746-97EC-E1D6D86887A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12" name="Picture 11" descr="A picture containing food, drawing&#10;&#10;Description automatically generated">
            <a:extLst>
              <a:ext uri="{FF2B5EF4-FFF2-40B4-BE49-F238E27FC236}">
                <a16:creationId xmlns:a16="http://schemas.microsoft.com/office/drawing/2014/main" id="{DF5D7937-3309-7845-8E31-F062244FBF1C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10220420" y="5727032"/>
            <a:ext cx="1498715" cy="900369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34121B6C-AC13-3747-AF0A-A7D85CB634D7}"/>
              </a:ext>
            </a:extLst>
          </p:cNvPr>
          <p:cNvCxnSpPr>
            <a:cxnSpLocks/>
          </p:cNvCxnSpPr>
          <p:nvPr userDrawn="1"/>
        </p:nvCxnSpPr>
        <p:spPr>
          <a:xfrm flipH="1" flipV="1">
            <a:off x="437953" y="6400800"/>
            <a:ext cx="9601196" cy="6852"/>
          </a:xfrm>
          <a:prstGeom prst="line">
            <a:avLst/>
          </a:prstGeom>
          <a:ln w="12700">
            <a:solidFill>
              <a:srgbClr val="692F8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ubtitle 2">
            <a:extLst>
              <a:ext uri="{FF2B5EF4-FFF2-40B4-BE49-F238E27FC236}">
                <a16:creationId xmlns:a16="http://schemas.microsoft.com/office/drawing/2014/main" id="{8ADD7647-B683-4B48-BCAD-297A5DD34E5A}"/>
              </a:ext>
            </a:extLst>
          </p:cNvPr>
          <p:cNvSpPr txBox="1">
            <a:spLocks/>
          </p:cNvSpPr>
          <p:nvPr userDrawn="1"/>
        </p:nvSpPr>
        <p:spPr>
          <a:xfrm>
            <a:off x="8287349" y="6409172"/>
            <a:ext cx="1848050" cy="27374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b="0" i="0" dirty="0">
                <a:solidFill>
                  <a:srgbClr val="7030A0"/>
                </a:solidFill>
                <a:latin typeface="Gotham Book" pitchFamily="2" charset="0"/>
                <a:cs typeface="Gotham Book" pitchFamily="2" charset="0"/>
              </a:rPr>
              <a:t>@</a:t>
            </a:r>
            <a:r>
              <a:rPr lang="en-US" sz="1400" b="0" i="0" dirty="0" err="1">
                <a:solidFill>
                  <a:srgbClr val="7030A0"/>
                </a:solidFill>
                <a:latin typeface="Gotham Book" pitchFamily="2" charset="0"/>
                <a:cs typeface="Gotham Book" pitchFamily="2" charset="0"/>
              </a:rPr>
              <a:t>TedHabermann</a:t>
            </a:r>
            <a:endParaRPr lang="en-US" sz="1400" b="0" i="0" dirty="0">
              <a:solidFill>
                <a:srgbClr val="7030A0"/>
              </a:solidFill>
              <a:latin typeface="Gotham Book" pitchFamily="2" charset="0"/>
              <a:cs typeface="Gotham Book" pitchFamily="2" charset="0"/>
            </a:endParaRPr>
          </a:p>
        </p:txBody>
      </p:sp>
      <p:sp>
        <p:nvSpPr>
          <p:cNvPr id="15" name="Subtitle 2">
            <a:extLst>
              <a:ext uri="{FF2B5EF4-FFF2-40B4-BE49-F238E27FC236}">
                <a16:creationId xmlns:a16="http://schemas.microsoft.com/office/drawing/2014/main" id="{26094C6A-56E1-3141-912B-6C224E669A05}"/>
              </a:ext>
            </a:extLst>
          </p:cNvPr>
          <p:cNvSpPr txBox="1">
            <a:spLocks/>
          </p:cNvSpPr>
          <p:nvPr userDrawn="1"/>
        </p:nvSpPr>
        <p:spPr>
          <a:xfrm>
            <a:off x="340360" y="6409172"/>
            <a:ext cx="2517003" cy="27374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400" b="0" i="0" dirty="0">
                <a:solidFill>
                  <a:srgbClr val="7030A0"/>
                </a:solidFill>
                <a:latin typeface="Gotham Book" pitchFamily="2" charset="0"/>
                <a:cs typeface="Gotham Book" pitchFamily="2" charset="0"/>
              </a:rPr>
              <a:t>ted@tedhabermann.com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F0B20E6-AA1E-E84E-82BD-4F59F2142116}"/>
              </a:ext>
            </a:extLst>
          </p:cNvPr>
          <p:cNvSpPr txBox="1"/>
          <p:nvPr userDrawn="1"/>
        </p:nvSpPr>
        <p:spPr>
          <a:xfrm>
            <a:off x="3848968" y="6392158"/>
            <a:ext cx="393941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0" i="0" dirty="0">
                <a:solidFill>
                  <a:srgbClr val="6A2F8A"/>
                </a:solidFill>
                <a:latin typeface="Gotham Book" pitchFamily="2" charset="0"/>
                <a:cs typeface="Gotham Book" pitchFamily="2" charset="0"/>
                <a:hlinkClick r:id="rId1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</a:t>
            </a:r>
            <a:r>
              <a:rPr lang="en-US" sz="1400" b="0" i="0" dirty="0" err="1">
                <a:solidFill>
                  <a:srgbClr val="6A2F8A"/>
                </a:solidFill>
                <a:latin typeface="Gotham Book" pitchFamily="2" charset="0"/>
                <a:cs typeface="Gotham Book" pitchFamily="2" charset="0"/>
                <a:hlinkClick r:id="rId1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orcid.org</a:t>
            </a:r>
            <a:r>
              <a:rPr lang="en-US" sz="1400" b="0" i="0" dirty="0">
                <a:solidFill>
                  <a:srgbClr val="6A2F8A"/>
                </a:solidFill>
                <a:latin typeface="Gotham Book" pitchFamily="2" charset="0"/>
                <a:cs typeface="Gotham Book" pitchFamily="2" charset="0"/>
                <a:hlinkClick r:id="rId1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/0000-0003-3585-6733</a:t>
            </a:r>
            <a:endParaRPr lang="en-US" sz="1400" b="0" i="0" dirty="0">
              <a:solidFill>
                <a:srgbClr val="6A2F8A"/>
              </a:solidFill>
              <a:latin typeface="Gotham Book" pitchFamily="2" charset="0"/>
              <a:cs typeface="Gotham Book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2698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i="0" kern="1200">
          <a:solidFill>
            <a:schemeClr val="bg1">
              <a:lumMod val="50000"/>
            </a:schemeClr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b="0" i="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b="0" i="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942FA6-B775-6248-ADA0-C8DDA6F2BB8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97850" y="335206"/>
            <a:ext cx="11487492" cy="786255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>
                <a:cs typeface="Gotham Medium" pitchFamily="2" charset="0"/>
              </a:rPr>
              <a:t>Affiliation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cs typeface="Gotham Medium" pitchFamily="2" charset="0"/>
              </a:rPr>
              <a:t> Homogeneity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227EE41-EB06-5B48-9B70-ABC082872936}"/>
              </a:ext>
            </a:extLst>
          </p:cNvPr>
          <p:cNvSpPr txBox="1"/>
          <p:nvPr/>
        </p:nvSpPr>
        <p:spPr>
          <a:xfrm>
            <a:off x="386110" y="1092823"/>
            <a:ext cx="52261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  <a:cs typeface="Gotham Medium" pitchFamily="2" charset="0"/>
              </a:rPr>
              <a:t>Ted Habermann, Metadata Game Changers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4FF0A4D-7F4C-AC40-9899-E4880ACD77B8}"/>
              </a:ext>
            </a:extLst>
          </p:cNvPr>
          <p:cNvSpPr txBox="1"/>
          <p:nvPr/>
        </p:nvSpPr>
        <p:spPr>
          <a:xfrm>
            <a:off x="375583" y="1744829"/>
            <a:ext cx="4391626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4400" dirty="0">
                <a:latin typeface="Century Gothic" panose="020B0502020202020204" pitchFamily="34" charset="0"/>
              </a:rPr>
              <a:t>The nature of affiliations in DataCite repositories varies significantly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DBC13D9-D5D8-EC47-8B4C-4AD7FEFEA81E}"/>
              </a:ext>
            </a:extLst>
          </p:cNvPr>
          <p:cNvSpPr txBox="1"/>
          <p:nvPr/>
        </p:nvSpPr>
        <p:spPr>
          <a:xfrm>
            <a:off x="6998015" y="1744829"/>
            <a:ext cx="4947800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4400" dirty="0">
                <a:latin typeface="Century Gothic" panose="020B0502020202020204" pitchFamily="34" charset="0"/>
              </a:rPr>
              <a:t>Can we</a:t>
            </a:r>
          </a:p>
          <a:p>
            <a:pPr>
              <a:spcAft>
                <a:spcPts val="600"/>
              </a:spcAft>
            </a:pPr>
            <a:r>
              <a:rPr lang="en-US" sz="4400" dirty="0">
                <a:latin typeface="Century Gothic" panose="020B0502020202020204" pitchFamily="34" charset="0"/>
              </a:rPr>
              <a:t>predict</a:t>
            </a:r>
          </a:p>
          <a:p>
            <a:pPr>
              <a:spcAft>
                <a:spcPts val="600"/>
              </a:spcAft>
            </a:pPr>
            <a:r>
              <a:rPr lang="en-US" sz="4400" dirty="0">
                <a:latin typeface="Century Gothic" panose="020B0502020202020204" pitchFamily="34" charset="0"/>
              </a:rPr>
              <a:t>ease of ROR adoption? </a:t>
            </a:r>
          </a:p>
        </p:txBody>
      </p:sp>
    </p:spTree>
    <p:extLst>
      <p:ext uri="{BB962C8B-B14F-4D97-AF65-F5344CB8AC3E}">
        <p14:creationId xmlns:p14="http://schemas.microsoft.com/office/powerpoint/2010/main" val="23851137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3808D951-7784-E14F-9203-1B1F84B0258A}"/>
              </a:ext>
            </a:extLst>
          </p:cNvPr>
          <p:cNvSpPr txBox="1">
            <a:spLocks/>
          </p:cNvSpPr>
          <p:nvPr/>
        </p:nvSpPr>
        <p:spPr>
          <a:xfrm>
            <a:off x="332926" y="323529"/>
            <a:ext cx="10515600" cy="91503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</a:rPr>
              <a:t>Questions?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ACFBDE0-8874-C846-9E14-4B5FFFA3027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146098"/>
            <a:ext cx="3593305" cy="479107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E61E1154-15FA-AC46-9D7B-92CEAE74EAE8}"/>
              </a:ext>
            </a:extLst>
          </p:cNvPr>
          <p:cNvSpPr txBox="1"/>
          <p:nvPr/>
        </p:nvSpPr>
        <p:spPr>
          <a:xfrm>
            <a:off x="4626441" y="899915"/>
            <a:ext cx="6991128" cy="49090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4400" dirty="0">
                <a:latin typeface="Century Gothic" panose="020B0502020202020204" pitchFamily="34" charset="0"/>
              </a:rPr>
              <a:t>Some DataCite Repositories have very homogeneous affiliations and adopting RORs for these repositories is relatively easy…</a:t>
            </a:r>
          </a:p>
          <a:p>
            <a:pPr>
              <a:spcAft>
                <a:spcPts val="600"/>
              </a:spcAft>
            </a:pPr>
            <a:r>
              <a:rPr lang="en-US" sz="4400" b="1" dirty="0">
                <a:latin typeface="Century Gothic" panose="020B0502020202020204" pitchFamily="34" charset="0"/>
              </a:rPr>
              <a:t>If affiliations are there…!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2E8E967-AC7F-5A44-80FC-2347DA90126C}"/>
              </a:ext>
            </a:extLst>
          </p:cNvPr>
          <p:cNvSpPr txBox="1"/>
          <p:nvPr/>
        </p:nvSpPr>
        <p:spPr>
          <a:xfrm>
            <a:off x="2755305" y="5378782"/>
            <a:ext cx="12829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en-US" sz="2800" dirty="0" err="1">
                <a:solidFill>
                  <a:schemeClr val="bg1"/>
                </a:solidFill>
                <a:latin typeface="Century Gothic" panose="020B0502020202020204" pitchFamily="34" charset="0"/>
              </a:rPr>
              <a:t>Xoe</a:t>
            </a:r>
            <a:endParaRPr lang="en-US" sz="2800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23193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86460D-7AB7-8A4F-B8CC-D269B52AF0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3468" y="253365"/>
            <a:ext cx="10515600" cy="915035"/>
          </a:xfrm>
        </p:spPr>
        <p:txBody>
          <a:bodyPr/>
          <a:lstStyle/>
          <a:p>
            <a:r>
              <a:rPr lang="en-US" dirty="0">
                <a:latin typeface="Century Gothic" panose="020B0502020202020204" pitchFamily="34" charset="0"/>
              </a:rPr>
              <a:t>The Affiliation Homogeneity Index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266B8CB-3114-EA4B-91D4-90563F1B12C9}"/>
              </a:ext>
            </a:extLst>
          </p:cNvPr>
          <p:cNvSpPr txBox="1"/>
          <p:nvPr/>
        </p:nvSpPr>
        <p:spPr>
          <a:xfrm>
            <a:off x="1816725" y="2725606"/>
            <a:ext cx="8632491" cy="18389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4000" dirty="0">
                <a:latin typeface="Century Gothic" panose="020B0502020202020204" pitchFamily="34" charset="0"/>
              </a:rPr>
              <a:t>Count of Most Common Affiliation</a:t>
            </a:r>
          </a:p>
          <a:p>
            <a:pPr algn="ctr">
              <a:lnSpc>
                <a:spcPct val="150000"/>
              </a:lnSpc>
            </a:pPr>
            <a:r>
              <a:rPr lang="en-US" sz="4000" dirty="0">
                <a:latin typeface="Century Gothic" panose="020B0502020202020204" pitchFamily="34" charset="0"/>
              </a:rPr>
              <a:t>Total Count of Affiliations</a:t>
            </a:r>
            <a:endParaRPr lang="en-US" sz="4000" dirty="0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89C7299C-3B7C-DE46-8A58-BD0F2283D745}"/>
              </a:ext>
            </a:extLst>
          </p:cNvPr>
          <p:cNvCxnSpPr>
            <a:cxnSpLocks/>
          </p:cNvCxnSpPr>
          <p:nvPr/>
        </p:nvCxnSpPr>
        <p:spPr>
          <a:xfrm>
            <a:off x="457200" y="3763181"/>
            <a:ext cx="11468383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>
            <a:extLst>
              <a:ext uri="{FF2B5EF4-FFF2-40B4-BE49-F238E27FC236}">
                <a16:creationId xmlns:a16="http://schemas.microsoft.com/office/drawing/2014/main" id="{66588DA7-1F11-4B4B-B2A8-D1B66A37042D}"/>
              </a:ext>
            </a:extLst>
          </p:cNvPr>
          <p:cNvSpPr/>
          <p:nvPr/>
        </p:nvSpPr>
        <p:spPr>
          <a:xfrm>
            <a:off x="245038" y="1248758"/>
            <a:ext cx="10339689" cy="89857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4000" dirty="0" err="1">
                <a:latin typeface="Century Gothic" panose="020B0502020202020204" pitchFamily="34" charset="0"/>
              </a:rPr>
              <a:t>Assumming</a:t>
            </a:r>
            <a:r>
              <a:rPr lang="en-US" sz="4000" dirty="0">
                <a:latin typeface="Century Gothic" panose="020B0502020202020204" pitchFamily="34" charset="0"/>
              </a:rPr>
              <a:t> that affiliations are available:</a:t>
            </a:r>
          </a:p>
        </p:txBody>
      </p:sp>
    </p:spTree>
    <p:extLst>
      <p:ext uri="{BB962C8B-B14F-4D97-AF65-F5344CB8AC3E}">
        <p14:creationId xmlns:p14="http://schemas.microsoft.com/office/powerpoint/2010/main" val="37661713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AC49FB-BF61-E341-82AF-F7C8AC6ADE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0360" y="253365"/>
            <a:ext cx="11851640" cy="915035"/>
          </a:xfrm>
        </p:spPr>
        <p:txBody>
          <a:bodyPr/>
          <a:lstStyle/>
          <a:p>
            <a:r>
              <a:rPr lang="en-US" dirty="0" err="1">
                <a:latin typeface="Century Gothic" panose="020B0502020202020204" pitchFamily="34" charset="0"/>
              </a:rPr>
              <a:t>heallink.tuc</a:t>
            </a:r>
            <a:r>
              <a:rPr lang="en-US" dirty="0">
                <a:latin typeface="Century Gothic" panose="020B0502020202020204" pitchFamily="34" charset="0"/>
              </a:rPr>
              <a:t> </a:t>
            </a:r>
            <a:r>
              <a:rPr lang="en-US" b="0" dirty="0">
                <a:solidFill>
                  <a:schemeClr val="bg1">
                    <a:lumMod val="75000"/>
                  </a:schemeClr>
                </a:solidFill>
                <a:latin typeface="Century Gothic" panose="020B0502020202020204" pitchFamily="34" charset="0"/>
              </a:rPr>
              <a:t>– Affiliation Homogeneity = 1.0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55D61EE-C43B-044D-B5A7-05B92E3725BF}"/>
              </a:ext>
            </a:extLst>
          </p:cNvPr>
          <p:cNvSpPr txBox="1"/>
          <p:nvPr/>
        </p:nvSpPr>
        <p:spPr>
          <a:xfrm>
            <a:off x="375582" y="1172112"/>
            <a:ext cx="9793065" cy="20467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2800" b="1" dirty="0">
                <a:latin typeface="Century Gothic" panose="020B0502020202020204" pitchFamily="34" charset="0"/>
              </a:rPr>
              <a:t>7,805 / 7,809 = 99% of records have affiliations</a:t>
            </a:r>
          </a:p>
          <a:p>
            <a:pPr>
              <a:spcAft>
                <a:spcPts val="600"/>
              </a:spcAft>
            </a:pPr>
            <a:r>
              <a:rPr lang="en-US" sz="2800" dirty="0">
                <a:latin typeface="Century Gothic" panose="020B0502020202020204" pitchFamily="34" charset="0"/>
              </a:rPr>
              <a:t>Most Common Affiliation = Technical University of Crete</a:t>
            </a:r>
          </a:p>
          <a:p>
            <a:pPr>
              <a:spcAft>
                <a:spcPts val="600"/>
              </a:spcAft>
            </a:pPr>
            <a:r>
              <a:rPr lang="en-US" sz="2800" dirty="0">
                <a:latin typeface="Century Gothic" panose="020B0502020202020204" pitchFamily="34" charset="0"/>
              </a:rPr>
              <a:t>Count of Most Common Affiliation = 8100</a:t>
            </a:r>
          </a:p>
          <a:p>
            <a:pPr>
              <a:spcAft>
                <a:spcPts val="600"/>
              </a:spcAft>
            </a:pPr>
            <a:r>
              <a:rPr lang="en-US" sz="2800" dirty="0">
                <a:latin typeface="Century Gothic" panose="020B0502020202020204" pitchFamily="34" charset="0"/>
              </a:rPr>
              <a:t>Total Affiliations = 8100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B6CB861-FFEA-2E4B-8D83-AD9CA99EC6A0}"/>
              </a:ext>
            </a:extLst>
          </p:cNvPr>
          <p:cNvSpPr txBox="1"/>
          <p:nvPr/>
        </p:nvSpPr>
        <p:spPr>
          <a:xfrm>
            <a:off x="375582" y="3745520"/>
            <a:ext cx="6101350" cy="13149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800" dirty="0">
                <a:latin typeface="Century Gothic" panose="020B0502020202020204" pitchFamily="34" charset="0"/>
              </a:rPr>
              <a:t>Count of Most Common Affiliation</a:t>
            </a:r>
          </a:p>
          <a:p>
            <a:pPr>
              <a:lnSpc>
                <a:spcPct val="150000"/>
              </a:lnSpc>
            </a:pPr>
            <a:r>
              <a:rPr lang="en-US" sz="2800" dirty="0">
                <a:latin typeface="Century Gothic" panose="020B0502020202020204" pitchFamily="34" charset="0"/>
              </a:rPr>
              <a:t>Total Affiliations</a:t>
            </a:r>
            <a:endParaRPr lang="en-US" sz="28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1BA5862-CBA8-D748-BA11-A6E874DBC844}"/>
              </a:ext>
            </a:extLst>
          </p:cNvPr>
          <p:cNvSpPr txBox="1"/>
          <p:nvPr/>
        </p:nvSpPr>
        <p:spPr>
          <a:xfrm>
            <a:off x="7411034" y="3745520"/>
            <a:ext cx="979755" cy="13149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800" dirty="0">
                <a:latin typeface="Century Gothic" panose="020B0502020202020204" pitchFamily="34" charset="0"/>
              </a:rPr>
              <a:t>8100</a:t>
            </a:r>
          </a:p>
          <a:p>
            <a:pPr>
              <a:lnSpc>
                <a:spcPct val="150000"/>
              </a:lnSpc>
            </a:pPr>
            <a:r>
              <a:rPr lang="en-US" sz="2800" dirty="0">
                <a:latin typeface="Century Gothic" panose="020B0502020202020204" pitchFamily="34" charset="0"/>
              </a:rPr>
              <a:t>8100</a:t>
            </a:r>
            <a:endParaRPr lang="en-US" sz="28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7F10A89-28C3-324F-AA7F-AABD8DCB7478}"/>
              </a:ext>
            </a:extLst>
          </p:cNvPr>
          <p:cNvSpPr txBox="1"/>
          <p:nvPr/>
        </p:nvSpPr>
        <p:spPr>
          <a:xfrm>
            <a:off x="9336519" y="3822502"/>
            <a:ext cx="965329" cy="9979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4400" dirty="0">
                <a:latin typeface="Century Gothic" panose="020B0502020202020204" pitchFamily="34" charset="0"/>
              </a:rPr>
              <a:t>1.0</a:t>
            </a:r>
            <a:endParaRPr lang="en-US" sz="4400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6A109F43-C767-B14B-80E2-F62AB5A6C844}"/>
              </a:ext>
            </a:extLst>
          </p:cNvPr>
          <p:cNvCxnSpPr>
            <a:cxnSpLocks/>
          </p:cNvCxnSpPr>
          <p:nvPr/>
        </p:nvCxnSpPr>
        <p:spPr>
          <a:xfrm flipV="1">
            <a:off x="445920" y="4434847"/>
            <a:ext cx="5932751" cy="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A80A53BA-BE24-494F-BEA1-4B9C08EE6D22}"/>
              </a:ext>
            </a:extLst>
          </p:cNvPr>
          <p:cNvCxnSpPr>
            <a:cxnSpLocks/>
          </p:cNvCxnSpPr>
          <p:nvPr/>
        </p:nvCxnSpPr>
        <p:spPr>
          <a:xfrm flipV="1">
            <a:off x="7380465" y="4434847"/>
            <a:ext cx="1040891" cy="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2D4EE92F-F3CD-EC4D-B930-DF537631070E}"/>
              </a:ext>
            </a:extLst>
          </p:cNvPr>
          <p:cNvSpPr txBox="1"/>
          <p:nvPr/>
        </p:nvSpPr>
        <p:spPr>
          <a:xfrm>
            <a:off x="8618015" y="3927016"/>
            <a:ext cx="64633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 dirty="0">
                <a:latin typeface="Century Gothic" panose="020B0502020202020204" pitchFamily="34" charset="0"/>
              </a:rPr>
              <a:t>=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C297787-DA4B-A847-A086-ED79CBD58DCD}"/>
              </a:ext>
            </a:extLst>
          </p:cNvPr>
          <p:cNvSpPr txBox="1"/>
          <p:nvPr/>
        </p:nvSpPr>
        <p:spPr>
          <a:xfrm>
            <a:off x="6533397" y="3927016"/>
            <a:ext cx="64633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 dirty="0">
                <a:latin typeface="Century Gothic" panose="020B0502020202020204" pitchFamily="34" charset="0"/>
              </a:rPr>
              <a:t>=</a:t>
            </a:r>
          </a:p>
        </p:txBody>
      </p:sp>
    </p:spTree>
    <p:extLst>
      <p:ext uri="{BB962C8B-B14F-4D97-AF65-F5344CB8AC3E}">
        <p14:creationId xmlns:p14="http://schemas.microsoft.com/office/powerpoint/2010/main" val="25017559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  <p:bldP spid="5" grpId="0"/>
      <p:bldP spid="6" grpId="0"/>
      <p:bldP spid="12" grpId="0"/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AC49FB-BF61-E341-82AF-F7C8AC6ADE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latin typeface="Century Gothic" panose="020B0502020202020204" pitchFamily="34" charset="0"/>
              </a:rPr>
              <a:t>heallink.tuc</a:t>
            </a:r>
            <a:r>
              <a:rPr lang="en-US" dirty="0">
                <a:latin typeface="Century Gothic" panose="020B0502020202020204" pitchFamily="34" charset="0"/>
              </a:rPr>
              <a:t> </a:t>
            </a:r>
            <a:r>
              <a:rPr lang="en-US" b="0" dirty="0">
                <a:solidFill>
                  <a:schemeClr val="bg1">
                    <a:lumMod val="75000"/>
                  </a:schemeClr>
                </a:solidFill>
                <a:latin typeface="Century Gothic" panose="020B0502020202020204" pitchFamily="34" charset="0"/>
              </a:rPr>
              <a:t>– Affiliations</a:t>
            </a:r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A41569AB-9021-6D4D-9412-87291225097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7192742"/>
              </p:ext>
            </p:extLst>
          </p:nvPr>
        </p:nvGraphicFramePr>
        <p:xfrm>
          <a:off x="481041" y="1875692"/>
          <a:ext cx="9366738" cy="731520"/>
        </p:xfrm>
        <a:graphic>
          <a:graphicData uri="http://schemas.openxmlformats.org/drawingml/2006/table">
            <a:tbl>
              <a:tblPr>
                <a:tableStyleId>{793D81CF-94F2-401A-BA57-92F5A7B2D0C5}</a:tableStyleId>
              </a:tblPr>
              <a:tblGrid>
                <a:gridCol w="7011518">
                  <a:extLst>
                    <a:ext uri="{9D8B030D-6E8A-4147-A177-3AD203B41FA5}">
                      <a16:colId xmlns:a16="http://schemas.microsoft.com/office/drawing/2014/main" val="1669782525"/>
                    </a:ext>
                  </a:extLst>
                </a:gridCol>
                <a:gridCol w="2355220">
                  <a:extLst>
                    <a:ext uri="{9D8B030D-6E8A-4147-A177-3AD203B41FA5}">
                      <a16:colId xmlns:a16="http://schemas.microsoft.com/office/drawing/2014/main" val="929551787"/>
                    </a:ext>
                  </a:extLst>
                </a:gridCol>
              </a:tblGrid>
              <a:tr h="29091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i="0" u="none" strike="noStrike" dirty="0">
                          <a:effectLst/>
                          <a:latin typeface="Century Gothic" panose="020B0502020202020204" pitchFamily="34" charset="0"/>
                        </a:rPr>
                        <a:t>Affiliation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137160" marR="13716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1" i="0" u="none" strike="noStrike" dirty="0">
                          <a:effectLst/>
                          <a:latin typeface="Century Gothic" panose="020B0502020202020204" pitchFamily="34" charset="0"/>
                        </a:rPr>
                        <a:t>Count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137160" marR="137160" anchor="b"/>
                </a:tc>
                <a:extLst>
                  <a:ext uri="{0D108BD9-81ED-4DB2-BD59-A6C34878D82A}">
                    <a16:rowId xmlns:a16="http://schemas.microsoft.com/office/drawing/2014/main" val="2152071837"/>
                  </a:ext>
                </a:extLst>
              </a:tr>
              <a:tr h="290910">
                <a:tc>
                  <a:txBody>
                    <a:bodyPr/>
                    <a:lstStyle/>
                    <a:p>
                      <a:r>
                        <a:rPr lang="en-US" sz="18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Technical University of Crete</a:t>
                      </a:r>
                    </a:p>
                  </a:txBody>
                  <a:tcPr marL="137160" marR="13716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>
                          <a:effectLst/>
                          <a:latin typeface="Century Gothic" panose="020B0502020202020204" pitchFamily="34" charset="0"/>
                        </a:rPr>
                        <a:t>8100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137160" marR="137160" anchor="b"/>
                </a:tc>
                <a:extLst>
                  <a:ext uri="{0D108BD9-81ED-4DB2-BD59-A6C34878D82A}">
                    <a16:rowId xmlns:a16="http://schemas.microsoft.com/office/drawing/2014/main" val="1927957567"/>
                  </a:ext>
                </a:extLst>
              </a:tr>
            </a:tbl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CECB09E9-7249-AB41-82E8-2B6C4FAEEEE3}"/>
              </a:ext>
            </a:extLst>
          </p:cNvPr>
          <p:cNvSpPr txBox="1"/>
          <p:nvPr/>
        </p:nvSpPr>
        <p:spPr>
          <a:xfrm>
            <a:off x="339973" y="1168400"/>
            <a:ext cx="782938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latin typeface="Century Gothic" panose="020B0502020202020204" pitchFamily="34" charset="0"/>
              </a:rPr>
              <a:t>Affiliation Homogeneity = 8100 / 8100 = 1.00 </a:t>
            </a:r>
          </a:p>
        </p:txBody>
      </p:sp>
    </p:spTree>
    <p:extLst>
      <p:ext uri="{BB962C8B-B14F-4D97-AF65-F5344CB8AC3E}">
        <p14:creationId xmlns:p14="http://schemas.microsoft.com/office/powerpoint/2010/main" val="39299187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AC49FB-BF61-E341-82AF-F7C8AC6ADE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0360" y="243091"/>
            <a:ext cx="11851640" cy="915035"/>
          </a:xfrm>
        </p:spPr>
        <p:txBody>
          <a:bodyPr/>
          <a:lstStyle/>
          <a:p>
            <a:r>
              <a:rPr lang="en-US" dirty="0" err="1">
                <a:latin typeface="Century Gothic" panose="020B0502020202020204" pitchFamily="34" charset="0"/>
              </a:rPr>
              <a:t>noaa.library</a:t>
            </a:r>
            <a:r>
              <a:rPr lang="en-US" b="0" dirty="0">
                <a:solidFill>
                  <a:schemeClr val="bg1">
                    <a:lumMod val="75000"/>
                  </a:schemeClr>
                </a:solidFill>
                <a:latin typeface="Century Gothic" panose="020B0502020202020204" pitchFamily="34" charset="0"/>
              </a:rPr>
              <a:t>– Affiliation Homogeneity =</a:t>
            </a:r>
            <a:r>
              <a:rPr lang="en-US" sz="1000" b="0" dirty="0">
                <a:solidFill>
                  <a:schemeClr val="bg1">
                    <a:lumMod val="7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US" b="0" dirty="0">
                <a:solidFill>
                  <a:schemeClr val="bg1">
                    <a:lumMod val="75000"/>
                  </a:schemeClr>
                </a:solidFill>
                <a:latin typeface="Century Gothic" panose="020B0502020202020204" pitchFamily="34" charset="0"/>
              </a:rPr>
              <a:t>0.51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55D61EE-C43B-044D-B5A7-05B92E3725BF}"/>
              </a:ext>
            </a:extLst>
          </p:cNvPr>
          <p:cNvSpPr txBox="1"/>
          <p:nvPr/>
        </p:nvSpPr>
        <p:spPr>
          <a:xfrm>
            <a:off x="375582" y="1172112"/>
            <a:ext cx="10520829" cy="20467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2800" b="1" dirty="0">
                <a:latin typeface="Century Gothic" panose="020B0502020202020204" pitchFamily="34" charset="0"/>
              </a:rPr>
              <a:t>179/1853 =10% records have affiliations</a:t>
            </a:r>
          </a:p>
          <a:p>
            <a:pPr>
              <a:spcAft>
                <a:spcPts val="600"/>
              </a:spcAft>
            </a:pPr>
            <a:r>
              <a:rPr lang="en-US" sz="2800" dirty="0">
                <a:latin typeface="Century Gothic" panose="020B0502020202020204" pitchFamily="34" charset="0"/>
              </a:rPr>
              <a:t>Most Common Affiliation = National Marine Fisheries Service</a:t>
            </a:r>
          </a:p>
          <a:p>
            <a:pPr>
              <a:spcAft>
                <a:spcPts val="600"/>
              </a:spcAft>
            </a:pPr>
            <a:r>
              <a:rPr lang="en-US" sz="2800" dirty="0">
                <a:latin typeface="Century Gothic" panose="020B0502020202020204" pitchFamily="34" charset="0"/>
              </a:rPr>
              <a:t>Count of Most Common Affiliation = 295</a:t>
            </a:r>
          </a:p>
          <a:p>
            <a:pPr>
              <a:spcAft>
                <a:spcPts val="600"/>
              </a:spcAft>
            </a:pPr>
            <a:r>
              <a:rPr lang="en-US" sz="2800" dirty="0">
                <a:latin typeface="Century Gothic" panose="020B0502020202020204" pitchFamily="34" charset="0"/>
              </a:rPr>
              <a:t>Total Affiliations = 562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B6CB861-FFEA-2E4B-8D83-AD9CA99EC6A0}"/>
              </a:ext>
            </a:extLst>
          </p:cNvPr>
          <p:cNvSpPr txBox="1"/>
          <p:nvPr/>
        </p:nvSpPr>
        <p:spPr>
          <a:xfrm>
            <a:off x="375582" y="3745520"/>
            <a:ext cx="6101350" cy="13149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800" dirty="0">
                <a:latin typeface="Century Gothic" panose="020B0502020202020204" pitchFamily="34" charset="0"/>
              </a:rPr>
              <a:t>Count of Most Common Affiliation</a:t>
            </a:r>
          </a:p>
          <a:p>
            <a:pPr>
              <a:lnSpc>
                <a:spcPct val="150000"/>
              </a:lnSpc>
            </a:pPr>
            <a:r>
              <a:rPr lang="en-US" sz="2800" dirty="0">
                <a:latin typeface="Century Gothic" panose="020B0502020202020204" pitchFamily="34" charset="0"/>
              </a:rPr>
              <a:t>Total Affiliations</a:t>
            </a:r>
            <a:endParaRPr lang="en-US" sz="28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1BA5862-CBA8-D748-BA11-A6E874DBC844}"/>
              </a:ext>
            </a:extLst>
          </p:cNvPr>
          <p:cNvSpPr txBox="1"/>
          <p:nvPr/>
        </p:nvSpPr>
        <p:spPr>
          <a:xfrm>
            <a:off x="7539987" y="3768966"/>
            <a:ext cx="780983" cy="13149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800" dirty="0">
                <a:latin typeface="Century Gothic" panose="020B0502020202020204" pitchFamily="34" charset="0"/>
              </a:rPr>
              <a:t>295</a:t>
            </a:r>
          </a:p>
          <a:p>
            <a:pPr>
              <a:lnSpc>
                <a:spcPct val="150000"/>
              </a:lnSpc>
            </a:pPr>
            <a:r>
              <a:rPr lang="en-US" sz="2800" dirty="0">
                <a:latin typeface="Century Gothic" panose="020B0502020202020204" pitchFamily="34" charset="0"/>
              </a:rPr>
              <a:t>562</a:t>
            </a:r>
            <a:endParaRPr lang="en-US" sz="28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7F10A89-28C3-324F-AA7F-AABD8DCB7478}"/>
              </a:ext>
            </a:extLst>
          </p:cNvPr>
          <p:cNvSpPr txBox="1"/>
          <p:nvPr/>
        </p:nvSpPr>
        <p:spPr>
          <a:xfrm>
            <a:off x="9418580" y="3822502"/>
            <a:ext cx="1277914" cy="9979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4400" dirty="0">
                <a:latin typeface="Century Gothic" panose="020B0502020202020204" pitchFamily="34" charset="0"/>
              </a:rPr>
              <a:t>0.51</a:t>
            </a:r>
            <a:endParaRPr lang="en-US" sz="4400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6A109F43-C767-B14B-80E2-F62AB5A6C844}"/>
              </a:ext>
            </a:extLst>
          </p:cNvPr>
          <p:cNvCxnSpPr>
            <a:cxnSpLocks/>
          </p:cNvCxnSpPr>
          <p:nvPr/>
        </p:nvCxnSpPr>
        <p:spPr>
          <a:xfrm flipV="1">
            <a:off x="445920" y="4461687"/>
            <a:ext cx="5932751" cy="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A80A53BA-BE24-494F-BEA1-4B9C08EE6D22}"/>
              </a:ext>
            </a:extLst>
          </p:cNvPr>
          <p:cNvCxnSpPr>
            <a:cxnSpLocks/>
          </p:cNvCxnSpPr>
          <p:nvPr/>
        </p:nvCxnSpPr>
        <p:spPr>
          <a:xfrm flipV="1">
            <a:off x="7380465" y="4461687"/>
            <a:ext cx="1040891" cy="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1AB12945-12EB-894E-9088-5D42715ABD0A}"/>
              </a:ext>
            </a:extLst>
          </p:cNvPr>
          <p:cNvSpPr txBox="1"/>
          <p:nvPr/>
        </p:nvSpPr>
        <p:spPr>
          <a:xfrm>
            <a:off x="6465302" y="3953856"/>
            <a:ext cx="64633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 dirty="0">
                <a:latin typeface="Century Gothic" panose="020B0502020202020204" pitchFamily="34" charset="0"/>
              </a:rPr>
              <a:t>=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1A4440B-3173-7B46-8637-170DF19CAF74}"/>
              </a:ext>
            </a:extLst>
          </p:cNvPr>
          <p:cNvSpPr txBox="1"/>
          <p:nvPr/>
        </p:nvSpPr>
        <p:spPr>
          <a:xfrm>
            <a:off x="8690188" y="3953856"/>
            <a:ext cx="64633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 dirty="0">
                <a:latin typeface="Century Gothic" panose="020B0502020202020204" pitchFamily="34" charset="0"/>
              </a:rPr>
              <a:t>=</a:t>
            </a:r>
          </a:p>
        </p:txBody>
      </p:sp>
    </p:spTree>
    <p:extLst>
      <p:ext uri="{BB962C8B-B14F-4D97-AF65-F5344CB8AC3E}">
        <p14:creationId xmlns:p14="http://schemas.microsoft.com/office/powerpoint/2010/main" val="14696338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10" grpId="0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223224-3A3F-BA4D-9691-63D2E69034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latin typeface="Century Gothic" panose="020B0502020202020204" pitchFamily="34" charset="0"/>
              </a:rPr>
              <a:t>noaa.library</a:t>
            </a:r>
            <a:r>
              <a:rPr lang="en-US" dirty="0">
                <a:latin typeface="Century Gothic" panose="020B0502020202020204" pitchFamily="34" charset="0"/>
              </a:rPr>
              <a:t> </a:t>
            </a:r>
            <a:r>
              <a:rPr lang="en-US" b="0" dirty="0">
                <a:solidFill>
                  <a:schemeClr val="bg1">
                    <a:lumMod val="75000"/>
                  </a:schemeClr>
                </a:solidFill>
                <a:latin typeface="Century Gothic" panose="020B0502020202020204" pitchFamily="34" charset="0"/>
              </a:rPr>
              <a:t>– Affiliations</a:t>
            </a:r>
            <a:endParaRPr lang="en-US" dirty="0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39778592-2F95-994A-9BA4-35BA5D57878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8111637"/>
              </p:ext>
            </p:extLst>
          </p:nvPr>
        </p:nvGraphicFramePr>
        <p:xfrm>
          <a:off x="469318" y="1875692"/>
          <a:ext cx="9366738" cy="4194874"/>
        </p:xfrm>
        <a:graphic>
          <a:graphicData uri="http://schemas.openxmlformats.org/drawingml/2006/table">
            <a:tbl>
              <a:tblPr>
                <a:tableStyleId>{793D81CF-94F2-401A-BA57-92F5A7B2D0C5}</a:tableStyleId>
              </a:tblPr>
              <a:tblGrid>
                <a:gridCol w="7011518">
                  <a:extLst>
                    <a:ext uri="{9D8B030D-6E8A-4147-A177-3AD203B41FA5}">
                      <a16:colId xmlns:a16="http://schemas.microsoft.com/office/drawing/2014/main" val="1669782525"/>
                    </a:ext>
                  </a:extLst>
                </a:gridCol>
                <a:gridCol w="2355220">
                  <a:extLst>
                    <a:ext uri="{9D8B030D-6E8A-4147-A177-3AD203B41FA5}">
                      <a16:colId xmlns:a16="http://schemas.microsoft.com/office/drawing/2014/main" val="929551787"/>
                    </a:ext>
                  </a:extLst>
                </a:gridCol>
              </a:tblGrid>
              <a:tr h="29091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i="0" u="none" strike="noStrike" dirty="0">
                          <a:effectLst/>
                          <a:latin typeface="Century Gothic" panose="020B0502020202020204" pitchFamily="34" charset="0"/>
                        </a:rPr>
                        <a:t>Affiliation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137160" marR="13716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1" i="0" u="none" strike="noStrike" dirty="0">
                          <a:effectLst/>
                          <a:latin typeface="Century Gothic" panose="020B0502020202020204" pitchFamily="34" charset="0"/>
                        </a:rPr>
                        <a:t>Count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137160" marR="137160" anchor="b"/>
                </a:tc>
                <a:extLst>
                  <a:ext uri="{0D108BD9-81ED-4DB2-BD59-A6C34878D82A}">
                    <a16:rowId xmlns:a16="http://schemas.microsoft.com/office/drawing/2014/main" val="2152071837"/>
                  </a:ext>
                </a:extLst>
              </a:tr>
              <a:tr h="29091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National Marine Fisheries Service                    </a:t>
                      </a:r>
                    </a:p>
                  </a:txBody>
                  <a:tcPr marL="137160" marR="13716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295</a:t>
                      </a:r>
                    </a:p>
                  </a:txBody>
                  <a:tcPr marL="137160" marR="137160" anchor="b"/>
                </a:tc>
                <a:extLst>
                  <a:ext uri="{0D108BD9-81ED-4DB2-BD59-A6C34878D82A}">
                    <a16:rowId xmlns:a16="http://schemas.microsoft.com/office/drawing/2014/main" val="1927957567"/>
                  </a:ext>
                </a:extLst>
              </a:tr>
              <a:tr h="29091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Northwest Fisheries Science Center                  </a:t>
                      </a:r>
                    </a:p>
                  </a:txBody>
                  <a:tcPr marL="137160" marR="13716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  44</a:t>
                      </a:r>
                    </a:p>
                  </a:txBody>
                  <a:tcPr marL="137160" marR="137160" anchor="b"/>
                </a:tc>
                <a:extLst>
                  <a:ext uri="{0D108BD9-81ED-4DB2-BD59-A6C34878D82A}">
                    <a16:rowId xmlns:a16="http://schemas.microsoft.com/office/drawing/2014/main" val="2126902824"/>
                  </a:ext>
                </a:extLst>
              </a:tr>
              <a:tr h="29091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Gulf of Mexico Fishery Management Council           </a:t>
                      </a:r>
                    </a:p>
                  </a:txBody>
                  <a:tcPr marL="137160" marR="13716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  28</a:t>
                      </a:r>
                    </a:p>
                  </a:txBody>
                  <a:tcPr marL="137160" marR="137160" anchor="b"/>
                </a:tc>
                <a:extLst>
                  <a:ext uri="{0D108BD9-81ED-4DB2-BD59-A6C34878D82A}">
                    <a16:rowId xmlns:a16="http://schemas.microsoft.com/office/drawing/2014/main" val="52966563"/>
                  </a:ext>
                </a:extLst>
              </a:tr>
              <a:tr h="29091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South Atlantic Fishery Management Council           </a:t>
                      </a:r>
                    </a:p>
                  </a:txBody>
                  <a:tcPr marL="137160" marR="13716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  26</a:t>
                      </a:r>
                    </a:p>
                  </a:txBody>
                  <a:tcPr marL="137160" marR="137160" anchor="b"/>
                </a:tc>
                <a:extLst>
                  <a:ext uri="{0D108BD9-81ED-4DB2-BD59-A6C34878D82A}">
                    <a16:rowId xmlns:a16="http://schemas.microsoft.com/office/drawing/2014/main" val="391678753"/>
                  </a:ext>
                </a:extLst>
              </a:tr>
              <a:tr h="29091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National Ocean Service                              </a:t>
                      </a:r>
                    </a:p>
                  </a:txBody>
                  <a:tcPr marL="137160" marR="13716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  24</a:t>
                      </a:r>
                    </a:p>
                  </a:txBody>
                  <a:tcPr marL="137160" marR="137160" anchor="b"/>
                </a:tc>
                <a:extLst>
                  <a:ext uri="{0D108BD9-81ED-4DB2-BD59-A6C34878D82A}">
                    <a16:rowId xmlns:a16="http://schemas.microsoft.com/office/drawing/2014/main" val="2110815148"/>
                  </a:ext>
                </a:extLst>
              </a:tr>
              <a:tr h="29091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Pacific Islands Fisheries Science Center            </a:t>
                      </a:r>
                    </a:p>
                  </a:txBody>
                  <a:tcPr marL="137160" marR="13716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  20</a:t>
                      </a:r>
                    </a:p>
                  </a:txBody>
                  <a:tcPr marL="137160" marR="137160" anchor="b"/>
                </a:tc>
                <a:extLst>
                  <a:ext uri="{0D108BD9-81ED-4DB2-BD59-A6C34878D82A}">
                    <a16:rowId xmlns:a16="http://schemas.microsoft.com/office/drawing/2014/main" val="3689503727"/>
                  </a:ext>
                </a:extLst>
              </a:tr>
              <a:tr h="29091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National Centers for Coastal Ocean Science          </a:t>
                      </a:r>
                    </a:p>
                  </a:txBody>
                  <a:tcPr marL="137160" marR="13716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  18</a:t>
                      </a:r>
                    </a:p>
                  </a:txBody>
                  <a:tcPr marL="137160" marR="137160" anchor="b"/>
                </a:tc>
                <a:extLst>
                  <a:ext uri="{0D108BD9-81ED-4DB2-BD59-A6C34878D82A}">
                    <a16:rowId xmlns:a16="http://schemas.microsoft.com/office/drawing/2014/main" val="1852335139"/>
                  </a:ext>
                </a:extLst>
              </a:tr>
              <a:tr h="29091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Northeast Fisheries Science Center                  </a:t>
                      </a:r>
                    </a:p>
                  </a:txBody>
                  <a:tcPr marL="137160" marR="13716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  15</a:t>
                      </a:r>
                    </a:p>
                  </a:txBody>
                  <a:tcPr marL="137160" marR="137160" anchor="b"/>
                </a:tc>
                <a:extLst>
                  <a:ext uri="{0D108BD9-81ED-4DB2-BD59-A6C34878D82A}">
                    <a16:rowId xmlns:a16="http://schemas.microsoft.com/office/drawing/2014/main" val="2763197051"/>
                  </a:ext>
                </a:extLst>
              </a:tr>
              <a:tr h="29091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Atlantic Oceanographic and Meteorological Labor...   </a:t>
                      </a:r>
                    </a:p>
                  </a:txBody>
                  <a:tcPr marL="137160" marR="13716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  9</a:t>
                      </a:r>
                    </a:p>
                  </a:txBody>
                  <a:tcPr marL="137160" marR="137160" anchor="b"/>
                </a:tc>
                <a:extLst>
                  <a:ext uri="{0D108BD9-81ED-4DB2-BD59-A6C34878D82A}">
                    <a16:rowId xmlns:a16="http://schemas.microsoft.com/office/drawing/2014/main" val="1121822"/>
                  </a:ext>
                </a:extLst>
              </a:tr>
              <a:tr h="537274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Office of Oceanic and Atmospheric Research           </a:t>
                      </a:r>
                    </a:p>
                  </a:txBody>
                  <a:tcPr marL="137160" marR="13716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  7</a:t>
                      </a:r>
                    </a:p>
                  </a:txBody>
                  <a:tcPr marL="137160" marR="137160" anchor="b"/>
                </a:tc>
                <a:extLst>
                  <a:ext uri="{0D108BD9-81ED-4DB2-BD59-A6C34878D82A}">
                    <a16:rowId xmlns:a16="http://schemas.microsoft.com/office/drawing/2014/main" val="3682166564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B8E5A38C-2403-A149-BCB8-4BD459E3B5B4}"/>
              </a:ext>
            </a:extLst>
          </p:cNvPr>
          <p:cNvSpPr txBox="1"/>
          <p:nvPr/>
        </p:nvSpPr>
        <p:spPr>
          <a:xfrm>
            <a:off x="372244" y="1168400"/>
            <a:ext cx="743184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latin typeface="Century Gothic" panose="020B0502020202020204" pitchFamily="34" charset="0"/>
              </a:rPr>
              <a:t>Affiliation Homogeneity = 295 / 562 = 0.51 </a:t>
            </a:r>
          </a:p>
        </p:txBody>
      </p:sp>
    </p:spTree>
    <p:extLst>
      <p:ext uri="{BB962C8B-B14F-4D97-AF65-F5344CB8AC3E}">
        <p14:creationId xmlns:p14="http://schemas.microsoft.com/office/powerpoint/2010/main" val="13059681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AC49FB-BF61-E341-82AF-F7C8AC6ADE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0360" y="253365"/>
            <a:ext cx="11851640" cy="915035"/>
          </a:xfrm>
        </p:spPr>
        <p:txBody>
          <a:bodyPr/>
          <a:lstStyle/>
          <a:p>
            <a:r>
              <a:rPr lang="en-US" dirty="0" err="1">
                <a:latin typeface="Century Gothic" panose="020B0502020202020204" pitchFamily="34" charset="0"/>
              </a:rPr>
              <a:t>dryad.dryad</a:t>
            </a:r>
            <a:r>
              <a:rPr lang="en-US" dirty="0">
                <a:latin typeface="Century Gothic" panose="020B0502020202020204" pitchFamily="34" charset="0"/>
              </a:rPr>
              <a:t> </a:t>
            </a:r>
            <a:r>
              <a:rPr lang="en-US" b="0" dirty="0">
                <a:solidFill>
                  <a:schemeClr val="bg1">
                    <a:lumMod val="75000"/>
                  </a:schemeClr>
                </a:solidFill>
                <a:latin typeface="Century Gothic" panose="020B0502020202020204" pitchFamily="34" charset="0"/>
              </a:rPr>
              <a:t>– </a:t>
            </a:r>
            <a:r>
              <a:rPr lang="en-US" sz="4000" b="0" dirty="0">
                <a:solidFill>
                  <a:schemeClr val="bg1">
                    <a:lumMod val="75000"/>
                  </a:schemeClr>
                </a:solidFill>
                <a:latin typeface="Century Gothic" panose="020B0502020202020204" pitchFamily="34" charset="0"/>
              </a:rPr>
              <a:t>Affiliation Homogeneity </a:t>
            </a:r>
            <a:r>
              <a:rPr lang="en-US" b="0" dirty="0">
                <a:solidFill>
                  <a:schemeClr val="bg1">
                    <a:lumMod val="75000"/>
                  </a:schemeClr>
                </a:solidFill>
                <a:latin typeface="Century Gothic" panose="020B0502020202020204" pitchFamily="34" charset="0"/>
              </a:rPr>
              <a:t>=</a:t>
            </a:r>
            <a:r>
              <a:rPr lang="en-US" sz="1000" b="0" dirty="0">
                <a:solidFill>
                  <a:schemeClr val="bg1">
                    <a:lumMod val="7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US" b="0" dirty="0">
                <a:solidFill>
                  <a:schemeClr val="bg1">
                    <a:lumMod val="75000"/>
                  </a:schemeClr>
                </a:solidFill>
                <a:latin typeface="Century Gothic" panose="020B0502020202020204" pitchFamily="34" charset="0"/>
              </a:rPr>
              <a:t>0.01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55D61EE-C43B-044D-B5A7-05B92E3725BF}"/>
              </a:ext>
            </a:extLst>
          </p:cNvPr>
          <p:cNvSpPr txBox="1"/>
          <p:nvPr/>
        </p:nvSpPr>
        <p:spPr>
          <a:xfrm>
            <a:off x="375582" y="1172112"/>
            <a:ext cx="10001456" cy="20467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2800" b="1" dirty="0">
                <a:latin typeface="Century Gothic" panose="020B0502020202020204" pitchFamily="34" charset="0"/>
              </a:rPr>
              <a:t>20,000 / 23,138 = 86% of records have affiliations</a:t>
            </a:r>
          </a:p>
          <a:p>
            <a:pPr>
              <a:spcAft>
                <a:spcPts val="600"/>
              </a:spcAft>
            </a:pPr>
            <a:r>
              <a:rPr lang="en-US" sz="2800" dirty="0">
                <a:latin typeface="Century Gothic" panose="020B0502020202020204" pitchFamily="34" charset="0"/>
              </a:rPr>
              <a:t>Most Common Affiliation = University of California System</a:t>
            </a:r>
          </a:p>
          <a:p>
            <a:pPr>
              <a:spcAft>
                <a:spcPts val="600"/>
              </a:spcAft>
            </a:pPr>
            <a:r>
              <a:rPr lang="en-US" sz="2800" dirty="0">
                <a:latin typeface="Century Gothic" panose="020B0502020202020204" pitchFamily="34" charset="0"/>
              </a:rPr>
              <a:t>Count of Most Common Affiliation = 1005</a:t>
            </a:r>
          </a:p>
          <a:p>
            <a:pPr>
              <a:spcAft>
                <a:spcPts val="600"/>
              </a:spcAft>
            </a:pPr>
            <a:r>
              <a:rPr lang="en-US" sz="2800" dirty="0">
                <a:latin typeface="Century Gothic" panose="020B0502020202020204" pitchFamily="34" charset="0"/>
              </a:rPr>
              <a:t>Total Affiliations = 106,288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B6CB861-FFEA-2E4B-8D83-AD9CA99EC6A0}"/>
              </a:ext>
            </a:extLst>
          </p:cNvPr>
          <p:cNvSpPr txBox="1"/>
          <p:nvPr/>
        </p:nvSpPr>
        <p:spPr>
          <a:xfrm>
            <a:off x="375582" y="3745520"/>
            <a:ext cx="6101350" cy="13149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800" dirty="0">
                <a:latin typeface="Century Gothic" panose="020B0502020202020204" pitchFamily="34" charset="0"/>
              </a:rPr>
              <a:t>Count of Most Common Affiliation</a:t>
            </a:r>
          </a:p>
          <a:p>
            <a:pPr>
              <a:lnSpc>
                <a:spcPct val="150000"/>
              </a:lnSpc>
            </a:pPr>
            <a:r>
              <a:rPr lang="en-US" sz="2800" dirty="0">
                <a:latin typeface="Century Gothic" panose="020B0502020202020204" pitchFamily="34" charset="0"/>
              </a:rPr>
              <a:t>Total Affiliations</a:t>
            </a:r>
            <a:endParaRPr lang="en-US" sz="28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1BA5862-CBA8-D748-BA11-A6E874DBC844}"/>
              </a:ext>
            </a:extLst>
          </p:cNvPr>
          <p:cNvSpPr txBox="1"/>
          <p:nvPr/>
        </p:nvSpPr>
        <p:spPr>
          <a:xfrm>
            <a:off x="7149573" y="3768966"/>
            <a:ext cx="1476686" cy="13149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800" dirty="0">
                <a:latin typeface="Century Gothic" panose="020B0502020202020204" pitchFamily="34" charset="0"/>
              </a:rPr>
              <a:t>1005</a:t>
            </a:r>
          </a:p>
          <a:p>
            <a:pPr algn="ctr">
              <a:lnSpc>
                <a:spcPct val="150000"/>
              </a:lnSpc>
            </a:pPr>
            <a:r>
              <a:rPr lang="en-US" sz="2800" dirty="0">
                <a:latin typeface="Century Gothic" panose="020B0502020202020204" pitchFamily="34" charset="0"/>
              </a:rPr>
              <a:t>106,288</a:t>
            </a:r>
            <a:endParaRPr lang="en-US" sz="28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7F10A89-28C3-324F-AA7F-AABD8DCB7478}"/>
              </a:ext>
            </a:extLst>
          </p:cNvPr>
          <p:cNvSpPr txBox="1"/>
          <p:nvPr/>
        </p:nvSpPr>
        <p:spPr>
          <a:xfrm>
            <a:off x="9348242" y="3834225"/>
            <a:ext cx="1277914" cy="9979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4400" dirty="0">
                <a:latin typeface="Century Gothic" panose="020B0502020202020204" pitchFamily="34" charset="0"/>
              </a:rPr>
              <a:t>0.01</a:t>
            </a:r>
            <a:endParaRPr lang="en-US" sz="4400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6A109F43-C767-B14B-80E2-F62AB5A6C844}"/>
              </a:ext>
            </a:extLst>
          </p:cNvPr>
          <p:cNvCxnSpPr>
            <a:cxnSpLocks/>
          </p:cNvCxnSpPr>
          <p:nvPr/>
        </p:nvCxnSpPr>
        <p:spPr>
          <a:xfrm flipV="1">
            <a:off x="445920" y="4410317"/>
            <a:ext cx="5932751" cy="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A80A53BA-BE24-494F-BEA1-4B9C08EE6D22}"/>
              </a:ext>
            </a:extLst>
          </p:cNvPr>
          <p:cNvCxnSpPr>
            <a:cxnSpLocks/>
          </p:cNvCxnSpPr>
          <p:nvPr/>
        </p:nvCxnSpPr>
        <p:spPr>
          <a:xfrm flipV="1">
            <a:off x="7380465" y="4410317"/>
            <a:ext cx="1040891" cy="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3582C82F-88F9-F848-BB5E-FC5AFE46C9E3}"/>
              </a:ext>
            </a:extLst>
          </p:cNvPr>
          <p:cNvSpPr txBox="1"/>
          <p:nvPr/>
        </p:nvSpPr>
        <p:spPr>
          <a:xfrm>
            <a:off x="6465302" y="3902486"/>
            <a:ext cx="64633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 dirty="0">
                <a:latin typeface="Century Gothic" panose="020B0502020202020204" pitchFamily="34" charset="0"/>
              </a:rPr>
              <a:t>=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B9CAE0D-56EA-2F4B-8CF6-6848D60EE4F1}"/>
              </a:ext>
            </a:extLst>
          </p:cNvPr>
          <p:cNvSpPr txBox="1"/>
          <p:nvPr/>
        </p:nvSpPr>
        <p:spPr>
          <a:xfrm>
            <a:off x="8690188" y="3902486"/>
            <a:ext cx="64633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 dirty="0">
                <a:latin typeface="Century Gothic" panose="020B0502020202020204" pitchFamily="34" charset="0"/>
              </a:rPr>
              <a:t>=</a:t>
            </a:r>
          </a:p>
        </p:txBody>
      </p:sp>
    </p:spTree>
    <p:extLst>
      <p:ext uri="{BB962C8B-B14F-4D97-AF65-F5344CB8AC3E}">
        <p14:creationId xmlns:p14="http://schemas.microsoft.com/office/powerpoint/2010/main" val="31649927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10" grpId="0"/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223224-3A3F-BA4D-9691-63D2E69034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latin typeface="Century Gothic" panose="020B0502020202020204" pitchFamily="34" charset="0"/>
              </a:rPr>
              <a:t>dryad.dryad</a:t>
            </a:r>
            <a:r>
              <a:rPr lang="en-US" dirty="0">
                <a:latin typeface="Century Gothic" panose="020B0502020202020204" pitchFamily="34" charset="0"/>
              </a:rPr>
              <a:t> </a:t>
            </a:r>
            <a:r>
              <a:rPr lang="en-US" b="0" dirty="0">
                <a:solidFill>
                  <a:schemeClr val="bg1">
                    <a:lumMod val="75000"/>
                  </a:schemeClr>
                </a:solidFill>
                <a:latin typeface="Century Gothic" panose="020B0502020202020204" pitchFamily="34" charset="0"/>
              </a:rPr>
              <a:t>– Affiliations</a:t>
            </a:r>
            <a:endParaRPr lang="en-US" dirty="0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39778592-2F95-994A-9BA4-35BA5D57878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3146443"/>
              </p:ext>
            </p:extLst>
          </p:nvPr>
        </p:nvGraphicFramePr>
        <p:xfrm>
          <a:off x="486181" y="1875692"/>
          <a:ext cx="9144394" cy="3829114"/>
        </p:xfrm>
        <a:graphic>
          <a:graphicData uri="http://schemas.openxmlformats.org/drawingml/2006/table">
            <a:tbl>
              <a:tblPr>
                <a:tableStyleId>{793D81CF-94F2-401A-BA57-92F5A7B2D0C5}</a:tableStyleId>
              </a:tblPr>
              <a:tblGrid>
                <a:gridCol w="6789174">
                  <a:extLst>
                    <a:ext uri="{9D8B030D-6E8A-4147-A177-3AD203B41FA5}">
                      <a16:colId xmlns:a16="http://schemas.microsoft.com/office/drawing/2014/main" val="1669782525"/>
                    </a:ext>
                  </a:extLst>
                </a:gridCol>
                <a:gridCol w="2355220">
                  <a:extLst>
                    <a:ext uri="{9D8B030D-6E8A-4147-A177-3AD203B41FA5}">
                      <a16:colId xmlns:a16="http://schemas.microsoft.com/office/drawing/2014/main" val="929551787"/>
                    </a:ext>
                  </a:extLst>
                </a:gridCol>
              </a:tblGrid>
              <a:tr h="29091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i="0" u="none" strike="noStrike" dirty="0">
                          <a:effectLst/>
                          <a:latin typeface="Century Gothic" panose="020B0502020202020204" pitchFamily="34" charset="0"/>
                        </a:rPr>
                        <a:t>Affiliation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137160" marR="13716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1" i="0" u="none" strike="noStrike" dirty="0">
                          <a:effectLst/>
                          <a:latin typeface="Century Gothic" panose="020B0502020202020204" pitchFamily="34" charset="0"/>
                        </a:rPr>
                        <a:t>Count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137160" marR="137160" anchor="b"/>
                </a:tc>
                <a:extLst>
                  <a:ext uri="{0D108BD9-81ED-4DB2-BD59-A6C34878D82A}">
                    <a16:rowId xmlns:a16="http://schemas.microsoft.com/office/drawing/2014/main" val="2152071837"/>
                  </a:ext>
                </a:extLst>
              </a:tr>
              <a:tr h="29091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University of California System                 </a:t>
                      </a:r>
                    </a:p>
                  </a:txBody>
                  <a:tcPr marL="137160" marR="13716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1005</a:t>
                      </a:r>
                    </a:p>
                  </a:txBody>
                  <a:tcPr marL="137160" marR="137160" anchor="b"/>
                </a:tc>
                <a:extLst>
                  <a:ext uri="{0D108BD9-81ED-4DB2-BD59-A6C34878D82A}">
                    <a16:rowId xmlns:a16="http://schemas.microsoft.com/office/drawing/2014/main" val="1927957567"/>
                  </a:ext>
                </a:extLst>
              </a:tr>
              <a:tr h="29091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University of Oxford                             </a:t>
                      </a:r>
                    </a:p>
                  </a:txBody>
                  <a:tcPr marL="137160" marR="13716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954</a:t>
                      </a:r>
                    </a:p>
                  </a:txBody>
                  <a:tcPr marL="137160" marR="137160" anchor="b"/>
                </a:tc>
                <a:extLst>
                  <a:ext uri="{0D108BD9-81ED-4DB2-BD59-A6C34878D82A}">
                    <a16:rowId xmlns:a16="http://schemas.microsoft.com/office/drawing/2014/main" val="52966563"/>
                  </a:ext>
                </a:extLst>
              </a:tr>
              <a:tr h="29091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Chinese Academy of Sciences                      </a:t>
                      </a:r>
                    </a:p>
                  </a:txBody>
                  <a:tcPr marL="137160" marR="13716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910</a:t>
                      </a:r>
                    </a:p>
                  </a:txBody>
                  <a:tcPr marL="137160" marR="137160" anchor="b"/>
                </a:tc>
                <a:extLst>
                  <a:ext uri="{0D108BD9-81ED-4DB2-BD59-A6C34878D82A}">
                    <a16:rowId xmlns:a16="http://schemas.microsoft.com/office/drawing/2014/main" val="391678753"/>
                  </a:ext>
                </a:extLst>
              </a:tr>
              <a:tr h="29091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Michigan State University                        </a:t>
                      </a:r>
                    </a:p>
                  </a:txBody>
                  <a:tcPr marL="137160" marR="13716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905</a:t>
                      </a:r>
                    </a:p>
                  </a:txBody>
                  <a:tcPr marL="137160" marR="137160" anchor="b"/>
                </a:tc>
                <a:extLst>
                  <a:ext uri="{0D108BD9-81ED-4DB2-BD59-A6C34878D82A}">
                    <a16:rowId xmlns:a16="http://schemas.microsoft.com/office/drawing/2014/main" val="2110815148"/>
                  </a:ext>
                </a:extLst>
              </a:tr>
              <a:tr h="29091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French National Centre for Scientific Research   </a:t>
                      </a:r>
                    </a:p>
                  </a:txBody>
                  <a:tcPr marL="137160" marR="13716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832</a:t>
                      </a:r>
                    </a:p>
                  </a:txBody>
                  <a:tcPr marL="137160" marR="137160" anchor="b"/>
                </a:tc>
                <a:extLst>
                  <a:ext uri="{0D108BD9-81ED-4DB2-BD59-A6C34878D82A}">
                    <a16:rowId xmlns:a16="http://schemas.microsoft.com/office/drawing/2014/main" val="3689503727"/>
                  </a:ext>
                </a:extLst>
              </a:tr>
              <a:tr h="29091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University of Western Australia                  </a:t>
                      </a:r>
                    </a:p>
                  </a:txBody>
                  <a:tcPr marL="137160" marR="13716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789</a:t>
                      </a:r>
                    </a:p>
                  </a:txBody>
                  <a:tcPr marL="137160" marR="137160" anchor="b"/>
                </a:tc>
                <a:extLst>
                  <a:ext uri="{0D108BD9-81ED-4DB2-BD59-A6C34878D82A}">
                    <a16:rowId xmlns:a16="http://schemas.microsoft.com/office/drawing/2014/main" val="1852335139"/>
                  </a:ext>
                </a:extLst>
              </a:tr>
              <a:tr h="29091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University of Exeter                             </a:t>
                      </a:r>
                    </a:p>
                  </a:txBody>
                  <a:tcPr marL="137160" marR="13716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787</a:t>
                      </a:r>
                    </a:p>
                  </a:txBody>
                  <a:tcPr marL="137160" marR="137160" anchor="b"/>
                </a:tc>
                <a:extLst>
                  <a:ext uri="{0D108BD9-81ED-4DB2-BD59-A6C34878D82A}">
                    <a16:rowId xmlns:a16="http://schemas.microsoft.com/office/drawing/2014/main" val="2763197051"/>
                  </a:ext>
                </a:extLst>
              </a:tr>
              <a:tr h="29091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University of Georgia                            </a:t>
                      </a:r>
                    </a:p>
                  </a:txBody>
                  <a:tcPr marL="137160" marR="13716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763</a:t>
                      </a:r>
                    </a:p>
                  </a:txBody>
                  <a:tcPr marL="137160" marR="137160" anchor="b"/>
                </a:tc>
                <a:extLst>
                  <a:ext uri="{0D108BD9-81ED-4DB2-BD59-A6C34878D82A}">
                    <a16:rowId xmlns:a16="http://schemas.microsoft.com/office/drawing/2014/main" val="1121822"/>
                  </a:ext>
                </a:extLst>
              </a:tr>
              <a:tr h="537274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University of Helsinki                           </a:t>
                      </a:r>
                    </a:p>
                  </a:txBody>
                  <a:tcPr marL="137160" marR="13716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760</a:t>
                      </a:r>
                    </a:p>
                  </a:txBody>
                  <a:tcPr marL="137160" marR="137160" anchor="b"/>
                </a:tc>
                <a:extLst>
                  <a:ext uri="{0D108BD9-81ED-4DB2-BD59-A6C34878D82A}">
                    <a16:rowId xmlns:a16="http://schemas.microsoft.com/office/drawing/2014/main" val="3682166564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B8E5A38C-2403-A149-BCB8-4BD459E3B5B4}"/>
              </a:ext>
            </a:extLst>
          </p:cNvPr>
          <p:cNvSpPr txBox="1"/>
          <p:nvPr/>
        </p:nvSpPr>
        <p:spPr>
          <a:xfrm>
            <a:off x="392792" y="1168400"/>
            <a:ext cx="832631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latin typeface="Century Gothic" panose="020B0502020202020204" pitchFamily="34" charset="0"/>
              </a:rPr>
              <a:t>Affiliation Homogeneity = 1005 / 106,288 = 0.01 </a:t>
            </a:r>
          </a:p>
        </p:txBody>
      </p:sp>
    </p:spTree>
    <p:extLst>
      <p:ext uri="{BB962C8B-B14F-4D97-AF65-F5344CB8AC3E}">
        <p14:creationId xmlns:p14="http://schemas.microsoft.com/office/powerpoint/2010/main" val="18983506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>
            <a:extLst>
              <a:ext uri="{FF2B5EF4-FFF2-40B4-BE49-F238E27FC236}">
                <a16:creationId xmlns:a16="http://schemas.microsoft.com/office/drawing/2014/main" id="{E1EC8970-0FB0-BD49-B194-D49F6CA1C253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989384" y="1014046"/>
            <a:ext cx="8862255" cy="511217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F93FB39-68FB-8D43-A1F6-40778D153B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Century Gothic" panose="020B0502020202020204" pitchFamily="34" charset="0"/>
              </a:rPr>
              <a:t>The Affiliation Homogeneity Index?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43E95FB-537B-7B4D-B8DA-6A85D833D7A6}"/>
              </a:ext>
            </a:extLst>
          </p:cNvPr>
          <p:cNvSpPr txBox="1"/>
          <p:nvPr/>
        </p:nvSpPr>
        <p:spPr>
          <a:xfrm>
            <a:off x="352136" y="1179311"/>
            <a:ext cx="2939118" cy="2385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3600" dirty="0">
                <a:latin typeface="Century Gothic" panose="020B0502020202020204" pitchFamily="34" charset="0"/>
              </a:rPr>
              <a:t>Few Affiliations</a:t>
            </a:r>
          </a:p>
          <a:p>
            <a:pPr>
              <a:spcAft>
                <a:spcPts val="600"/>
              </a:spcAft>
            </a:pPr>
            <a:r>
              <a:rPr lang="en-US" sz="3600" dirty="0">
                <a:latin typeface="Century Gothic" panose="020B0502020202020204" pitchFamily="34" charset="0"/>
              </a:rPr>
              <a:t>Adoption is </a:t>
            </a:r>
            <a:r>
              <a:rPr lang="en-US" sz="3600" b="1" dirty="0">
                <a:latin typeface="Century Gothic" panose="020B0502020202020204" pitchFamily="34" charset="0"/>
              </a:rPr>
              <a:t>Easier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B9100A7-C958-2140-A8EA-58FFDEAF4E62}"/>
              </a:ext>
            </a:extLst>
          </p:cNvPr>
          <p:cNvSpPr txBox="1"/>
          <p:nvPr/>
        </p:nvSpPr>
        <p:spPr>
          <a:xfrm>
            <a:off x="340360" y="3817005"/>
            <a:ext cx="2939118" cy="2385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3600" dirty="0">
                <a:latin typeface="Century Gothic" panose="020B0502020202020204" pitchFamily="34" charset="0"/>
              </a:rPr>
              <a:t>Many Affiliations</a:t>
            </a:r>
          </a:p>
          <a:p>
            <a:pPr>
              <a:spcAft>
                <a:spcPts val="600"/>
              </a:spcAft>
            </a:pPr>
            <a:r>
              <a:rPr lang="en-US" sz="3600" dirty="0">
                <a:latin typeface="Century Gothic" panose="020B0502020202020204" pitchFamily="34" charset="0"/>
              </a:rPr>
              <a:t>Adoption is </a:t>
            </a:r>
            <a:r>
              <a:rPr lang="en-US" sz="3600" b="1" dirty="0">
                <a:latin typeface="Century Gothic" panose="020B0502020202020204" pitchFamily="34" charset="0"/>
              </a:rPr>
              <a:t>Harder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825C7311-9F53-4C42-92E9-A62E7E8D18BB}"/>
              </a:ext>
            </a:extLst>
          </p:cNvPr>
          <p:cNvCxnSpPr>
            <a:cxnSpLocks/>
          </p:cNvCxnSpPr>
          <p:nvPr/>
        </p:nvCxnSpPr>
        <p:spPr>
          <a:xfrm>
            <a:off x="3176953" y="1789406"/>
            <a:ext cx="1182691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61914F79-807A-5B47-A528-D2AA522507D4}"/>
              </a:ext>
            </a:extLst>
          </p:cNvPr>
          <p:cNvCxnSpPr>
            <a:cxnSpLocks/>
          </p:cNvCxnSpPr>
          <p:nvPr/>
        </p:nvCxnSpPr>
        <p:spPr>
          <a:xfrm>
            <a:off x="3176953" y="4919467"/>
            <a:ext cx="1159245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FD688EE0-2B02-574A-B83C-5A1D316384CC}"/>
              </a:ext>
            </a:extLst>
          </p:cNvPr>
          <p:cNvCxnSpPr>
            <a:cxnSpLocks/>
          </p:cNvCxnSpPr>
          <p:nvPr/>
        </p:nvCxnSpPr>
        <p:spPr>
          <a:xfrm>
            <a:off x="3176953" y="5752857"/>
            <a:ext cx="1182691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AD4C2A2B-1A6B-904A-B7D3-C61EF32DBA0B}"/>
              </a:ext>
            </a:extLst>
          </p:cNvPr>
          <p:cNvSpPr txBox="1"/>
          <p:nvPr/>
        </p:nvSpPr>
        <p:spPr>
          <a:xfrm>
            <a:off x="9202616" y="4406952"/>
            <a:ext cx="227129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2800" dirty="0">
                <a:latin typeface="Century Gothic" panose="020B0502020202020204" pitchFamily="34" charset="0"/>
              </a:rPr>
              <a:t>Top 15 ROR adopters</a:t>
            </a:r>
            <a:endParaRPr lang="en-US" sz="2800" b="1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44347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21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2" id="{76D01A7C-C8DB-B645-868A-302439992CF9}" vid="{3E26DD54-B351-A542-A826-DC1EABD7E44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172</TotalTime>
  <Words>403</Words>
  <Application>Microsoft Macintosh PowerPoint</Application>
  <PresentationFormat>Widescreen</PresentationFormat>
  <Paragraphs>110</Paragraphs>
  <Slides>10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</vt:lpstr>
      <vt:lpstr>Calibri</vt:lpstr>
      <vt:lpstr>Century Gothic</vt:lpstr>
      <vt:lpstr>Gotham Book</vt:lpstr>
      <vt:lpstr>Gotham Medium</vt:lpstr>
      <vt:lpstr>Office Theme</vt:lpstr>
      <vt:lpstr>Affiliation Homogeneity</vt:lpstr>
      <vt:lpstr>The Affiliation Homogeneity Index</vt:lpstr>
      <vt:lpstr>heallink.tuc – Affiliation Homogeneity = 1.0</vt:lpstr>
      <vt:lpstr>heallink.tuc – Affiliations</vt:lpstr>
      <vt:lpstr>noaa.library– Affiliation Homogeneity = 0.51</vt:lpstr>
      <vt:lpstr>noaa.library – Affiliations</vt:lpstr>
      <vt:lpstr>dryad.dryad – Affiliation Homogeneity = 0.01</vt:lpstr>
      <vt:lpstr>dryad.dryad – Affiliations</vt:lpstr>
      <vt:lpstr>The Affiliation Homogeneity Index?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ROR Diversity</dc:title>
  <dc:creator>Ted Habermann</dc:creator>
  <cp:lastModifiedBy>Ted Habermann</cp:lastModifiedBy>
  <cp:revision>32</cp:revision>
  <dcterms:created xsi:type="dcterms:W3CDTF">2020-01-28T10:33:17Z</dcterms:created>
  <dcterms:modified xsi:type="dcterms:W3CDTF">2020-01-29T19:58:18Z</dcterms:modified>
</cp:coreProperties>
</file>